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3" r:id="rId11"/>
    <p:sldId id="614" r:id="rId12"/>
    <p:sldId id="611" r:id="rId13"/>
    <p:sldId id="258" r:id="rId14"/>
    <p:sldId id="505" r:id="rId15"/>
    <p:sldId id="547" r:id="rId16"/>
    <p:sldId id="428" r:id="rId17"/>
    <p:sldId id="263" r:id="rId18"/>
    <p:sldId id="474" r:id="rId19"/>
    <p:sldId id="620" r:id="rId20"/>
    <p:sldId id="619" r:id="rId21"/>
    <p:sldId id="604" r:id="rId22"/>
    <p:sldId id="605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14D"/>
    <a:srgbClr val="62BD8F"/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0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2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2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2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2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2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2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2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2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2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c82016f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71c82016f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</a:t>
            </a:r>
            <a:endParaRPr sz="2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Compared To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right baseline that your model needs to beat to be useful? By how much?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this decision currently made (or what commonsense, non-ML approach could be used)?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performance of the current, human-driven decision-making process? How fair is it?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explainability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 give you more information than crosstabs and feature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45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Be Skeptical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published results are overstated (at best), not tested on real-world uses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things out for yourself, understand their limitations in your context/use case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 is far from a solved problem. So is algorithmic fairness.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or for that matter, generalizing to the future, top k classification, etc.</a:t>
            </a:r>
          </a:p>
        </p:txBody>
      </p:sp>
    </p:spTree>
    <p:extLst>
      <p:ext uri="{BB962C8B-B14F-4D97-AF65-F5344CB8AC3E}">
        <p14:creationId xmlns:p14="http://schemas.microsoft.com/office/powerpoint/2010/main" val="246341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0E14D"/>
            </a:solidFill>
            <a:ln>
              <a:solidFill>
                <a:srgbClr val="90E1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of Module I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Threshold – Budget Menu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35740" y="1562635"/>
            <a:ext cx="7320520" cy="4944871"/>
            <a:chOff x="616981" y="1325057"/>
            <a:chExt cx="7320520" cy="4944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81" y="1325057"/>
              <a:ext cx="7320520" cy="494487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064000" y="1409700"/>
              <a:ext cx="342900" cy="279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buClrTx/>
              </a:pPr>
              <a:endParaRPr lang="en-US" sz="18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148AF-CA57-0541-9177-560EC8D36156}"/>
              </a:ext>
            </a:extLst>
          </p:cNvPr>
          <p:cNvGrpSpPr/>
          <p:nvPr/>
        </p:nvGrpSpPr>
        <p:grpSpPr>
          <a:xfrm>
            <a:off x="3018798" y="1150982"/>
            <a:ext cx="6607802" cy="882961"/>
            <a:chOff x="1494798" y="1150981"/>
            <a:chExt cx="6607802" cy="882961"/>
          </a:xfrm>
        </p:grpSpPr>
        <p:sp>
          <p:nvSpPr>
            <p:cNvPr id="6" name="TextBox 5"/>
            <p:cNvSpPr txBox="1"/>
            <p:nvPr/>
          </p:nvSpPr>
          <p:spPr>
            <a:xfrm>
              <a:off x="1494798" y="1387611"/>
              <a:ext cx="660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1         .9     .8                .7        .6            .5    .4  .3.                  .2     .1 </a:t>
              </a:r>
            </a:p>
            <a:p>
              <a:pPr defTabSz="457200">
                <a:buClrTx/>
              </a:pPr>
              <a:r>
                <a:rPr lang="en-US" sz="105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|                  |             |                               |                  |                        |           |        |                                    |            |</a:t>
              </a: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  </a:t>
              </a:r>
              <a:r>
                <a:rPr lang="en-US" sz="18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  <a:ea typeface="+mn-ea"/>
                  <a:cs typeface="+mn-cs"/>
                </a:rPr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4ED1E-FBFF-4545-BB64-FFD28CAC8A4B}"/>
                </a:ext>
              </a:extLst>
            </p:cNvPr>
            <p:cNvSpPr txBox="1"/>
            <p:nvPr/>
          </p:nvSpPr>
          <p:spPr>
            <a:xfrm>
              <a:off x="4097994" y="1150981"/>
              <a:ext cx="70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Score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BF13E-AE77-6A46-B2C2-E1985346BF6A}"/>
              </a:ext>
            </a:extLst>
          </p:cNvPr>
          <p:cNvGrpSpPr/>
          <p:nvPr/>
        </p:nvGrpSpPr>
        <p:grpSpPr>
          <a:xfrm>
            <a:off x="1836283" y="5550212"/>
            <a:ext cx="7221578" cy="369332"/>
            <a:chOff x="312283" y="5550212"/>
            <a:chExt cx="7221578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561906-EEC1-6046-905E-0E55B1D4B60D}"/>
                </a:ext>
              </a:extLst>
            </p:cNvPr>
            <p:cNvCxnSpPr/>
            <p:nvPr/>
          </p:nvCxnSpPr>
          <p:spPr>
            <a:xfrm flipH="1">
              <a:off x="1649896" y="5734878"/>
              <a:ext cx="588396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59512-F15A-1445-8C8B-BFD99D51B252}"/>
                </a:ext>
              </a:extLst>
            </p:cNvPr>
            <p:cNvSpPr txBox="1"/>
            <p:nvPr/>
          </p:nvSpPr>
          <p:spPr>
            <a:xfrm>
              <a:off x="312283" y="555021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Baseline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A4A58B-B356-1E41-A6F4-EEF6E44A9AD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298450" y="5734878"/>
              <a:ext cx="281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3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1c82016f7_0_5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dirty="0"/>
              <a:t>Interpretability Use Cases</a:t>
            </a:r>
            <a:endParaRPr dirty="0"/>
          </a:p>
        </p:txBody>
      </p:sp>
      <p:graphicFrame>
        <p:nvGraphicFramePr>
          <p:cNvPr id="84" name="Google Shape;84;g71c82016f7_0_5"/>
          <p:cNvGraphicFramePr/>
          <p:nvPr>
            <p:extLst>
              <p:ext uri="{D42A27DB-BD31-4B8C-83A1-F6EECF244321}">
                <p14:modId xmlns:p14="http://schemas.microsoft.com/office/powerpoint/2010/main" val="3882214483"/>
              </p:ext>
            </p:extLst>
          </p:nvPr>
        </p:nvGraphicFramePr>
        <p:xfrm>
          <a:off x="263476" y="1762929"/>
          <a:ext cx="11664950" cy="387597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5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Use Case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User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Task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Global or 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Debugging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ML Developer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Sanity check and improve “correctness”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Both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Improving performance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Action-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Decide to agree or override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Trust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Policymaker/Action-Taker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Model use =&gt; better outcomes</a:t>
                      </a:r>
                      <a:endParaRPr sz="1900" u="none" strike="noStrike" cap="none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Both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Interventions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Action-Taker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Improve outcomes</a:t>
                      </a:r>
                      <a:endParaRPr sz="1900" u="none" strike="noStrike" cap="none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Local</a:t>
                      </a:r>
                      <a:endParaRPr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/>
                        <a:t>Recourse</a:t>
                      </a:r>
                      <a:endParaRPr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Individual(s) affected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Provide information that the individual can understand and ideally change</a:t>
                      </a:r>
                      <a:endParaRPr dirty="0"/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/>
                        <a:t>Local</a:t>
                      </a:r>
                      <a:endParaRPr dirty="0"/>
                    </a:p>
                  </a:txBody>
                  <a:tcPr marL="121925" marR="121925" marT="60950" marB="6095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Final writeup (2-3 pages)</a:t>
            </a:r>
          </a:p>
          <a:p>
            <a:r>
              <a:rPr lang="en-US" dirty="0"/>
              <a:t>Self/peer contribution survey (will post on canvas soon)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Goals: Fairness and Accuracy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14080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hope:</a:t>
            </a:r>
          </a:p>
          <a:p>
            <a:r>
              <a:rPr lang="en-US" sz="2400" dirty="0"/>
              <a:t>Fairness-improving</a:t>
            </a:r>
          </a:p>
          <a:p>
            <a:r>
              <a:rPr lang="en-US" sz="2400" dirty="0"/>
              <a:t>methods can expand this</a:t>
            </a:r>
          </a:p>
          <a:p>
            <a:r>
              <a:rPr lang="en-US" sz="2400" dirty="0"/>
              <a:t>frontier by adding new</a:t>
            </a:r>
          </a:p>
          <a:p>
            <a:r>
              <a:rPr lang="en-US" sz="2400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Seven Big Takeaways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 Constraints?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and these are rarely probabilities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no such thing as absolute accuracy, precision, or recall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1031</Words>
  <Application>Microsoft Macintosh PowerPoint</Application>
  <PresentationFormat>Widescreen</PresentationFormat>
  <Paragraphs>149</Paragraphs>
  <Slides>22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of Module I</vt:lpstr>
      <vt:lpstr>Many Bias Measures: How do we select what we care about?</vt:lpstr>
      <vt:lpstr>Varying the Threshold – Budget Menu</vt:lpstr>
      <vt:lpstr>Interpretability Use Cases</vt:lpstr>
      <vt:lpstr>Data and AI Ethics Issues</vt:lpstr>
      <vt:lpstr>Translating policy goals to fairness metrics</vt:lpstr>
      <vt:lpstr>Dual Goals: Fairness and Accuracy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23</cp:revision>
  <dcterms:created xsi:type="dcterms:W3CDTF">2020-01-14T19:43:43Z</dcterms:created>
  <dcterms:modified xsi:type="dcterms:W3CDTF">2023-12-07T18:24:53Z</dcterms:modified>
</cp:coreProperties>
</file>